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330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80" r:id="rId28"/>
    <p:sldId id="278" r:id="rId29"/>
    <p:sldId id="279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31D"/>
    <a:srgbClr val="1D242C"/>
    <a:srgbClr val="D0D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E8928-B5C5-3846-B0BA-8BC39C09E3AE}" type="datetimeFigureOut">
              <a:rPr lang="en-BE" smtClean="0"/>
              <a:t>26/02/2024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4D4A3-381E-834C-9D97-EE0C8BF7747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7113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Doorlopen DI.Essentials.Coupled en nadien testen schrijven met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4D4A3-381E-834C-9D97-EE0C8BF77470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77757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6F8899FA-9232-504E-AE85-341175AFB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1061" y="5056636"/>
            <a:ext cx="4310827" cy="9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5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de met Opsomming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73695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5340" y="1799773"/>
            <a:ext cx="3932237" cy="3827303"/>
          </a:xfrm>
          <a:prstGeom prst="rect">
            <a:avLst/>
          </a:prstGeom>
        </p:spPr>
        <p:txBody>
          <a:bodyPr/>
          <a:lstStyle>
            <a:lvl1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531D"/>
              </a:buClr>
              <a:buSzTx/>
              <a:buFont typeface="+mj-lt"/>
              <a:buAutoNum type="arabicPeriod"/>
              <a:tabLst/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sz="1400">
                <a:solidFill>
                  <a:srgbClr val="1D242C"/>
                </a:solidFill>
              </a:rPr>
              <a:t>Klikken om de tekststijl van het model te bewerken</a:t>
            </a:r>
          </a:p>
          <a:p>
            <a:pPr lvl="1"/>
            <a:r>
              <a:rPr lang="nl-NL" sz="1400">
                <a:solidFill>
                  <a:srgbClr val="1D242C"/>
                </a:solidFill>
              </a:rPr>
              <a:t>Tweede niveau</a:t>
            </a:r>
          </a:p>
          <a:p>
            <a:pPr lvl="2"/>
            <a:r>
              <a:rPr lang="nl-NL" sz="1400">
                <a:solidFill>
                  <a:srgbClr val="1D242C"/>
                </a:solidFill>
              </a:rPr>
              <a:t>Derde niveau</a:t>
            </a:r>
          </a:p>
          <a:p>
            <a:pPr lvl="3"/>
            <a:r>
              <a:rPr lang="nl-NL" sz="1400">
                <a:solidFill>
                  <a:srgbClr val="1D242C"/>
                </a:solidFill>
              </a:rPr>
              <a:t>Vierde niveau</a:t>
            </a:r>
          </a:p>
          <a:p>
            <a:pPr lvl="4"/>
            <a:r>
              <a:rPr lang="nl-NL" sz="1400">
                <a:solidFill>
                  <a:srgbClr val="1D242C"/>
                </a:solidFill>
              </a:rPr>
              <a:t>Vijfde niveau</a:t>
            </a:r>
            <a:endParaRPr lang="nl-BE" sz="1400" dirty="0">
              <a:solidFill>
                <a:srgbClr val="1D242C"/>
              </a:solidFill>
            </a:endParaRPr>
          </a:p>
        </p:txBody>
      </p:sp>
      <p:pic>
        <p:nvPicPr>
          <p:cNvPr id="8" name="Afbeelding 7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A73D4229-D556-E944-ADDF-7EEDF57440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85848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Slide met Opsomming / Agenda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73695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5340" y="1799773"/>
            <a:ext cx="3932237" cy="3827303"/>
          </a:xfrm>
          <a:prstGeom prst="rect">
            <a:avLst/>
          </a:prstGeom>
        </p:spPr>
        <p:txBody>
          <a:bodyPr/>
          <a:lstStyle>
            <a:lvl1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531D"/>
              </a:buClr>
              <a:buSzTx/>
              <a:buFont typeface="+mj-lt"/>
              <a:buAutoNum type="arabicPeriod"/>
              <a:tabLst/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sz="1400">
                <a:solidFill>
                  <a:srgbClr val="1D242C"/>
                </a:solidFill>
              </a:rPr>
              <a:t>Klikken om de tekststijl van het model te bewerken</a:t>
            </a:r>
          </a:p>
          <a:p>
            <a:pPr lvl="1"/>
            <a:r>
              <a:rPr lang="nl-NL" sz="1400">
                <a:solidFill>
                  <a:srgbClr val="1D242C"/>
                </a:solidFill>
              </a:rPr>
              <a:t>Tweede niveau</a:t>
            </a:r>
          </a:p>
          <a:p>
            <a:pPr lvl="2"/>
            <a:r>
              <a:rPr lang="nl-NL" sz="1400">
                <a:solidFill>
                  <a:srgbClr val="1D242C"/>
                </a:solidFill>
              </a:rPr>
              <a:t>Derde niveau</a:t>
            </a:r>
          </a:p>
          <a:p>
            <a:pPr lvl="3"/>
            <a:r>
              <a:rPr lang="nl-NL" sz="1400">
                <a:solidFill>
                  <a:srgbClr val="1D242C"/>
                </a:solidFill>
              </a:rPr>
              <a:t>Vierde niveau</a:t>
            </a:r>
          </a:p>
          <a:p>
            <a:pPr lvl="4"/>
            <a:r>
              <a:rPr lang="nl-NL" sz="1400">
                <a:solidFill>
                  <a:srgbClr val="1D242C"/>
                </a:solidFill>
              </a:rPr>
              <a:t>Vijfde niveau</a:t>
            </a:r>
            <a:endParaRPr lang="nl-BE" sz="1400" dirty="0">
              <a:solidFill>
                <a:srgbClr val="1D242C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28C7C60-6128-B844-BCF9-B3C843F2F6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91968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7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5552"/>
            <a:ext cx="10515600" cy="1666903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Driven</a:t>
            </a:r>
            <a:br>
              <a:rPr lang="nl-NL" dirty="0"/>
            </a:b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innovation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people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54289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5552"/>
            <a:ext cx="10515600" cy="1666903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Driven</a:t>
            </a:r>
            <a:br>
              <a:rPr lang="nl-NL" dirty="0"/>
            </a:b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innovation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people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3777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s Dia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  <a:endParaRPr lang="nl-BE" sz="180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  <a:endParaRPr lang="nl-BE" sz="18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  <a:endParaRPr lang="nl-BE" sz="1800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1805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tgangs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0264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12" name="Afbeelding 11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F69259E-FB98-6045-9459-FFABD499B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5020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Voorstelling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4CACAA6-DFC5-8F45-9C90-B7CD28A92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2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edige 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215" y="692061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- TEKST</a:t>
            </a:r>
            <a:endParaRPr lang="nl-BE" dirty="0"/>
          </a:p>
        </p:txBody>
      </p:sp>
      <p:pic>
        <p:nvPicPr>
          <p:cNvPr id="12" name="Afbeelding 11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F69259E-FB98-6045-9459-FFABD499B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20206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ledige 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215" y="692061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- TEKST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624ED78-AEF9-EF4F-BBFB-E91269496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26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CBBDB-29C7-1748-B094-75D95C45EA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29413"/>
            <a:ext cx="10515600" cy="819451"/>
          </a:xfrm>
          <a:prstGeom prst="rect">
            <a:avLst/>
          </a:prstGeom>
        </p:spPr>
        <p:txBody>
          <a:bodyPr anchor="b"/>
          <a:lstStyle>
            <a:lvl1pPr marL="0" marR="0" indent="0" algn="ctr" defTabSz="342891" rtl="0" eaLnBrk="1" fontAlgn="auto" latinLnBrk="0" hangingPunct="1">
              <a:spcBef>
                <a:spcPts val="751"/>
              </a:spcBef>
              <a:spcAft>
                <a:spcPts val="0"/>
              </a:spcAft>
              <a:buClr>
                <a:srgbClr val="E05830"/>
              </a:buClr>
              <a:buSzPct val="80000"/>
              <a:buFont typeface="Arial" charset="0"/>
              <a:buNone/>
              <a:tabLst/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marL="0" marR="0" lvl="0" indent="0" algn="ctr" defTabSz="342891" rtl="0" eaLnBrk="1" fontAlgn="auto" latinLnBrk="0" hangingPunct="1">
              <a:spcBef>
                <a:spcPts val="751"/>
              </a:spcBef>
              <a:spcAft>
                <a:spcPts val="0"/>
              </a:spcAft>
              <a:buClr>
                <a:srgbClr val="E05830"/>
              </a:buClr>
              <a:buSzPct val="80000"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“Here you can put a quote or a saying that fits with the brand </a:t>
            </a:r>
            <a:b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values, try to keep it short. </a:t>
            </a:r>
            <a:r>
              <a:rPr lang="en-US" spc="100" dirty="0">
                <a:solidFill>
                  <a:srgbClr val="1D242C"/>
                </a:solidFill>
              </a:rPr>
              <a:t>Around the length of this text.</a:t>
            </a:r>
            <a:br>
              <a:rPr lang="en-US" spc="100" dirty="0">
                <a:solidFill>
                  <a:srgbClr val="1D242C"/>
                </a:solidFill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Just an example.”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192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spc="151" baseline="0">
                <a:solidFill>
                  <a:srgbClr val="1D242C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Johan Janssens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162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55934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975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pic>
        <p:nvPicPr>
          <p:cNvPr id="11" name="Afbeelding 10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41BBD40-8357-0F43-9270-3EC05464AB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>
                <a:latin typeface="Objektiv Mk1 Thin" panose="020B0302020204020203" pitchFamily="34" charset="77"/>
                <a:cs typeface="Objektiv Mk1 Thin" panose="020B0302020204020203" pitchFamily="34" charset="77"/>
              </a:rPr>
              <a:t>Klik hier om tekst toe te voegen</a:t>
            </a: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467808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E0B479F-5854-8E4E-9E68-243F9C4DD0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121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Slide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906192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istic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2008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pic>
        <p:nvPicPr>
          <p:cNvPr id="8" name="Afbeelding 7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23D9256A-A6AA-654B-9AD5-F5835A5222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85848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049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met bijschrif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70D469D-09F7-294F-AFD3-15D575C56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62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2">
            <a:extLst>
              <a:ext uri="{FF2B5EF4-FFF2-40B4-BE49-F238E27FC236}">
                <a16:creationId xmlns:a16="http://schemas.microsoft.com/office/drawing/2014/main" id="{81185B49-11BF-2E42-8C73-0D41DAB77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0466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4308A4C3-0B87-2444-AE34-AE5F911DAA43}"/>
              </a:ext>
            </a:extLst>
          </p:cNvPr>
          <p:cNvSpPr/>
          <p:nvPr userDrawn="1"/>
        </p:nvSpPr>
        <p:spPr>
          <a:xfrm>
            <a:off x="0" y="10466"/>
            <a:ext cx="12192000" cy="6858000"/>
          </a:xfrm>
          <a:prstGeom prst="rect">
            <a:avLst/>
          </a:prstGeom>
          <a:solidFill>
            <a:srgbClr val="1D24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86782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2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BRIGHT IT SOLUTIONS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8347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Slide">
    <p:bg>
      <p:bgPr>
        <a:solidFill>
          <a:srgbClr val="D0D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7684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1D242C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63131F0-B285-894F-AFC6-C6F38665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09626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3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192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Johan Janssens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4778C0B3-E9A0-D34D-A0D0-8D8DCC96673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38197" y="2535814"/>
            <a:ext cx="10515600" cy="9233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“Here you can put a quote or a saying that fits with the brand </a:t>
            </a:r>
            <a:b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values, try to keep it short. </a:t>
            </a:r>
            <a: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Around the length of this text.</a:t>
            </a:r>
            <a:b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Just an example.”</a:t>
            </a:r>
            <a:endParaRPr lang="nl-BE" b="0" i="0" spc="1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185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fie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7684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63131F0-B285-894F-AFC6-C6F38665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9814804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EC997246-1A34-5345-9BA3-C7CBC31A45DB}"/>
              </a:ext>
            </a:extLst>
          </p:cNvPr>
          <p:cNvSpPr txBox="1"/>
          <p:nvPr userDrawn="1"/>
        </p:nvSpPr>
        <p:spPr>
          <a:xfrm>
            <a:off x="541868" y="6024204"/>
            <a:ext cx="1630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Entrepotkaai 10A, 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2000 Antwerpen 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5958CE5-89CC-BB43-A415-871E533713E9}"/>
              </a:ext>
            </a:extLst>
          </p:cNvPr>
          <p:cNvSpPr txBox="1"/>
          <p:nvPr userDrawn="1"/>
        </p:nvSpPr>
        <p:spPr>
          <a:xfrm>
            <a:off x="2309196" y="6024203"/>
            <a:ext cx="18646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Leonardo Da Vincilaan 9, 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1930 Zaventem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2B87E6F-2AFA-0B42-AA3A-DAB3C360CAFA}"/>
              </a:ext>
            </a:extLst>
          </p:cNvPr>
          <p:cNvSpPr txBox="1"/>
          <p:nvPr userDrawn="1"/>
        </p:nvSpPr>
        <p:spPr>
          <a:xfrm>
            <a:off x="7226588" y="5978036"/>
            <a:ext cx="14463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T +32 3 23499.58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info@axxes.com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DBD0011D-CEFE-524E-87C5-5891866E6C06}"/>
              </a:ext>
            </a:extLst>
          </p:cNvPr>
          <p:cNvSpPr/>
          <p:nvPr userDrawn="1"/>
        </p:nvSpPr>
        <p:spPr>
          <a:xfrm>
            <a:off x="9120285" y="5987351"/>
            <a:ext cx="12484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www.axxes.com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B40EBEC6-282C-7144-9D97-266ED636233D}"/>
              </a:ext>
            </a:extLst>
          </p:cNvPr>
          <p:cNvCxnSpPr>
            <a:cxnSpLocks/>
          </p:cNvCxnSpPr>
          <p:nvPr userDrawn="1"/>
        </p:nvCxnSpPr>
        <p:spPr>
          <a:xfrm>
            <a:off x="9231010" y="6321783"/>
            <a:ext cx="1354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F02EA550-8D6E-CC4E-832F-49D302540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E6A063D-0D17-7A48-9E58-89B95729F655}"/>
              </a:ext>
            </a:extLst>
          </p:cNvPr>
          <p:cNvSpPr txBox="1"/>
          <p:nvPr userDrawn="1"/>
        </p:nvSpPr>
        <p:spPr>
          <a:xfrm>
            <a:off x="4597515" y="6024203"/>
            <a:ext cx="21817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rPr>
              <a:t>Ottergemsesteenweg Zuid 808</a:t>
            </a:r>
          </a:p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rPr>
              <a:t>bus 300 , 9000 Gent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EC8A938-1CAB-664D-BC65-74B983254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2862" y="5930840"/>
            <a:ext cx="777270" cy="41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17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Klan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9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Kl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  <p:pic>
        <p:nvPicPr>
          <p:cNvPr id="6" name="Afbeelding 5" descr="Afbeelding met computer, computer, object, zitten&#10;&#10;Automatisch gegenereerde beschrijving">
            <a:extLst>
              <a:ext uri="{FF2B5EF4-FFF2-40B4-BE49-F238E27FC236}">
                <a16:creationId xmlns:a16="http://schemas.microsoft.com/office/drawing/2014/main" id="{AC718237-AB1B-3846-98DB-7E2201BC03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32888" y="3144151"/>
            <a:ext cx="2404872" cy="57861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006BB27-F27E-5740-BA7D-9369037405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520802" y="2692400"/>
            <a:ext cx="1130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7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ling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41716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39966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6" name="Afbeelding 5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1D97679B-E960-C045-9850-5C3120BC9A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7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0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stelling Spreker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81482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79732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4114EEB-54F4-2C4D-85C4-40A537410B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0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27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hthoek 1">
            <a:extLst>
              <a:ext uri="{FF2B5EF4-FFF2-40B4-BE49-F238E27FC236}">
                <a16:creationId xmlns:a16="http://schemas.microsoft.com/office/drawing/2014/main" id="{BAD53BAB-282C-1745-8185-38FF4BC28666}"/>
              </a:ext>
            </a:extLst>
          </p:cNvPr>
          <p:cNvSpPr/>
          <p:nvPr userDrawn="1"/>
        </p:nvSpPr>
        <p:spPr>
          <a:xfrm>
            <a:off x="6024032" y="3589768"/>
            <a:ext cx="143939" cy="28800"/>
          </a:xfrm>
          <a:prstGeom prst="rect">
            <a:avLst/>
          </a:prstGeom>
          <a:solidFill>
            <a:srgbClr val="1D2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3595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62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2" r:id="rId3"/>
    <p:sldLayoutId id="2147483660" r:id="rId4"/>
    <p:sldLayoutId id="2147483673" r:id="rId5"/>
    <p:sldLayoutId id="2147483657" r:id="rId6"/>
    <p:sldLayoutId id="2147483674" r:id="rId7"/>
    <p:sldLayoutId id="2147483662" r:id="rId8"/>
    <p:sldLayoutId id="2147483675" r:id="rId9"/>
    <p:sldLayoutId id="2147483663" r:id="rId10"/>
    <p:sldLayoutId id="2147483676" r:id="rId11"/>
    <p:sldLayoutId id="2147483664" r:id="rId12"/>
    <p:sldLayoutId id="2147483677" r:id="rId13"/>
    <p:sldLayoutId id="2147483654" r:id="rId14"/>
    <p:sldLayoutId id="2147483678" r:id="rId15"/>
    <p:sldLayoutId id="2147483665" r:id="rId16"/>
    <p:sldLayoutId id="2147483679" r:id="rId17"/>
    <p:sldLayoutId id="2147483685" r:id="rId18"/>
    <p:sldLayoutId id="2147483686" r:id="rId19"/>
    <p:sldLayoutId id="2147483666" r:id="rId20"/>
    <p:sldLayoutId id="2147483680" r:id="rId21"/>
    <p:sldLayoutId id="2147483652" r:id="rId22"/>
    <p:sldLayoutId id="2147483681" r:id="rId23"/>
    <p:sldLayoutId id="2147483667" r:id="rId24"/>
    <p:sldLayoutId id="2147483682" r:id="rId25"/>
    <p:sldLayoutId id="2147483668" r:id="rId26"/>
    <p:sldLayoutId id="2147483683" r:id="rId27"/>
    <p:sldLayoutId id="2147483669" r:id="rId28"/>
    <p:sldLayoutId id="2147483670" r:id="rId29"/>
    <p:sldLayoutId id="2147483684" r:id="rId30"/>
    <p:sldLayoutId id="2147483671" r:id="rId3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palme/IocPerformance" TargetMode="Externa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extensions" TargetMode="Externa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ploeh.dk/2010/02/03/ServiceLocatorisanAnti-Pattern/" TargetMode="Externa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jeffreypalermo.com/blog/the-onion-architecture-part-2/" TargetMode="External"/><Relationship Id="rId2" Type="http://schemas.openxmlformats.org/officeDocument/2006/relationships/hyperlink" Target="http://jeffreypalermo.com/blog/the-onion-architecture-part-1/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jeffreypalermo.com/blog/onion-architecture-part-4-after-four-years/" TargetMode="External"/><Relationship Id="rId4" Type="http://schemas.openxmlformats.org/officeDocument/2006/relationships/hyperlink" Target="http://jeffreypalermo.com/blog/the-onion-architecture-part-3/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jeffreypalermo.com/2008/07/the-onion-architecture-part-1/" TargetMode="External"/><Relationship Id="rId3" Type="http://schemas.openxmlformats.org/officeDocument/2006/relationships/hyperlink" Target="https://www.pluralsight.com/courses/inversion-of-control" TargetMode="External"/><Relationship Id="rId7" Type="http://schemas.openxmlformats.org/officeDocument/2006/relationships/hyperlink" Target="https://dzone.com/articles/hexagonal-architecture-is-powerful" TargetMode="External"/><Relationship Id="rId2" Type="http://schemas.openxmlformats.org/officeDocument/2006/relationships/hyperlink" Target="https://www.youtube.com/user/IAmTimCorey/videos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youtube.com/watch?v=th4AgBcrEHA" TargetMode="External"/><Relationship Id="rId5" Type="http://schemas.openxmlformats.org/officeDocument/2006/relationships/hyperlink" Target="https://channel9.msdn.com/Shows/Visual-Studio-Toolbox/Dependency-Injection" TargetMode="External"/><Relationship Id="rId4" Type="http://schemas.openxmlformats.org/officeDocument/2006/relationships/hyperlink" Target="https://docs.microsoft.com/en-us/aspnet/core/fundamentals/dependency-injection" TargetMode="External"/><Relationship Id="rId9" Type="http://schemas.openxmlformats.org/officeDocument/2006/relationships/hyperlink" Target="https://youtu.be/IAcxetnsiCQ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693E7-A636-9544-A1F7-8EC444405F3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2776151"/>
            <a:ext cx="9144000" cy="73381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Dependency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Injection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CF2E264-B4D0-9B42-81FA-FABFABC3EF8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nl-BE" dirty="0">
                <a:solidFill>
                  <a:schemeClr val="bg1"/>
                </a:solidFill>
              </a:rPr>
              <a:t>CLDN</a:t>
            </a:r>
          </a:p>
        </p:txBody>
      </p:sp>
    </p:spTree>
    <p:extLst>
      <p:ext uri="{BB962C8B-B14F-4D97-AF65-F5344CB8AC3E}">
        <p14:creationId xmlns:p14="http://schemas.microsoft.com/office/powerpoint/2010/main" val="928901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1030" name="Picture 6" descr="What Is New In .NET 6.0">
            <a:extLst>
              <a:ext uri="{FF2B5EF4-FFF2-40B4-BE49-F238E27FC236}">
                <a16:creationId xmlns:a16="http://schemas.microsoft.com/office/drawing/2014/main" id="{DA4B9598-9538-6E01-B16F-6AD9EE321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15" y="1130726"/>
            <a:ext cx="8700448" cy="488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57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350553-DDB8-4CCF-BACF-1BD924E0A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ASP .NET Core</a:t>
            </a:r>
            <a:endParaRPr lang="en-US" dirty="0"/>
          </a:p>
        </p:txBody>
      </p:sp>
      <p:pic>
        <p:nvPicPr>
          <p:cNvPr id="4" name="Afbeelding 4" descr="Afbeelding met binnen, schermafbeelding&#10;&#10;Beschrijving is gegenereerd met hoge betrouwbaarheid">
            <a:extLst>
              <a:ext uri="{FF2B5EF4-FFF2-40B4-BE49-F238E27FC236}">
                <a16:creationId xmlns:a16="http://schemas.microsoft.com/office/drawing/2014/main" id="{EF6954DE-EF9A-491C-B828-EA4BAC11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5" y="1615536"/>
            <a:ext cx="11139577" cy="2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4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DC3E7-70D9-4078-94FF-089DB32C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8635"/>
            <a:ext cx="10515600" cy="600729"/>
          </a:xfrm>
        </p:spPr>
        <p:txBody>
          <a:bodyPr/>
          <a:lstStyle/>
          <a:p>
            <a:r>
              <a:rPr lang="en-GB" dirty="0"/>
              <a:t>Inversion of control isn’t hard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66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coupling is bad?	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What does it mean?</a:t>
            </a:r>
          </a:p>
          <a:p>
            <a:r>
              <a:rPr lang="en-GB" dirty="0"/>
              <a:t>	Class / components depending on other classes and components</a:t>
            </a:r>
          </a:p>
          <a:p>
            <a:r>
              <a:rPr lang="en-GB" dirty="0"/>
              <a:t>Limits functionality to a single known implementation</a:t>
            </a:r>
          </a:p>
          <a:p>
            <a:r>
              <a:rPr lang="en-GB" dirty="0"/>
              <a:t>	</a:t>
            </a:r>
            <a:r>
              <a:rPr lang="en-GB" dirty="0">
                <a:sym typeface="Wingdings" panose="05000000000000000000" pitchFamily="2" charset="2"/>
              </a:rPr>
              <a:t> You can’t swap the implementation without breaking the code</a:t>
            </a:r>
          </a:p>
          <a:p>
            <a:r>
              <a:rPr lang="en-GB" dirty="0">
                <a:sym typeface="Wingdings" panose="05000000000000000000" pitchFamily="2" charset="2"/>
              </a:rPr>
              <a:t>Code is not testable</a:t>
            </a:r>
          </a:p>
          <a:p>
            <a:r>
              <a:rPr lang="en-GB" dirty="0">
                <a:sym typeface="Wingdings" panose="05000000000000000000" pitchFamily="2" charset="2"/>
              </a:rPr>
              <a:t>	During a unit test you want to test a piece of the component not the whole flow -&gt; Integration</a:t>
            </a:r>
          </a:p>
          <a:p>
            <a:r>
              <a:rPr lang="en-GB" dirty="0">
                <a:sym typeface="Wingdings" panose="05000000000000000000" pitchFamily="2" charset="2"/>
              </a:rPr>
              <a:t>Agile practices are hard to accomplish</a:t>
            </a:r>
          </a:p>
          <a:p>
            <a:r>
              <a:rPr lang="en-GB" dirty="0">
                <a:sym typeface="Wingdings" panose="05000000000000000000" pitchFamily="2" charset="2"/>
              </a:rPr>
              <a:t>Working with multiple team members on the same feature is hard</a:t>
            </a:r>
          </a:p>
          <a:p>
            <a:r>
              <a:rPr lang="en-GB" dirty="0">
                <a:sym typeface="Wingdings" panose="05000000000000000000" pitchFamily="2" charset="2"/>
              </a:rPr>
              <a:t>It’s bad for your reputation as a developer 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7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The secret to writing decoupled/testable software: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Write against abstractions instead of concrete implementations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Stop </a:t>
            </a:r>
            <a:r>
              <a:rPr lang="en-US" sz="16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newing</a:t>
            </a: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 up classes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Note: not talking about models or </a:t>
            </a:r>
            <a:r>
              <a:rPr lang="en-US" sz="16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dto’s</a:t>
            </a:r>
            <a:endParaRPr lang="en-US" sz="1600" dirty="0">
              <a:solidFill>
                <a:schemeClr val="bg1"/>
              </a:solidFill>
              <a:latin typeface="Objektiv Mk1 Thin" panose="020B0302020204020203" pitchFamily="34" charset="77"/>
            </a:endParaRP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New is glue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095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Define dependencies as interfaces</a:t>
            </a:r>
          </a:p>
          <a:p>
            <a:r>
              <a:rPr lang="en-US" dirty="0"/>
              <a:t>Remember the definition of an interface: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A public contract where the consumer talks to the interface and does not know the actual implementation​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 this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65A2191-E525-43EA-8F57-F46DF70A1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7550" y="1629369"/>
            <a:ext cx="3489216" cy="38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1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This is how most educational programs used to learn students about interfaces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Only from a polymorphic point of view</a:t>
            </a:r>
          </a:p>
          <a:p>
            <a:r>
              <a:rPr lang="en-US" dirty="0"/>
              <a:t>Making classes implement interfaces is there a cost?</a:t>
            </a:r>
          </a:p>
          <a:p>
            <a:pPr fontAlgn="base"/>
            <a:r>
              <a:rPr lang="en-US" dirty="0"/>
              <a:t>In the old days of OO not every class was an interface​ because working with an interface was slower​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56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9DCFAA-821C-4DFA-BD7C-D8DDF5335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93" y="1495499"/>
            <a:ext cx="4759414" cy="48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6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DI.Essentials.Coupled</a:t>
            </a:r>
            <a:r>
              <a:rPr lang="en-US" dirty="0"/>
              <a:t>, </a:t>
            </a:r>
            <a:r>
              <a:rPr lang="en-US" dirty="0" err="1"/>
              <a:t>DI.Essentials.Abstraction</a:t>
            </a:r>
            <a:r>
              <a:rPr lang="en-US" dirty="0"/>
              <a:t>, </a:t>
            </a:r>
            <a:r>
              <a:rPr lang="en-US" dirty="0" err="1"/>
              <a:t>DI.Essentials.UnitTests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2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D97908-E427-4046-BC12-4EB2F39AC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3C7C852-C6CF-4C9C-B0DE-9EC7FAC4034A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Lode </a:t>
            </a:r>
            <a:r>
              <a:rPr lang="en-GB" dirty="0" err="1"/>
              <a:t>Kennes</a:t>
            </a:r>
            <a:endParaRPr lang="en-GB" dirty="0"/>
          </a:p>
          <a:p>
            <a:r>
              <a:rPr lang="en-GB" dirty="0" err="1"/>
              <a:t>TechTribes</a:t>
            </a:r>
            <a:endParaRPr lang="en-GB" dirty="0"/>
          </a:p>
          <a:p>
            <a:r>
              <a:rPr lang="en-GB" dirty="0"/>
              <a:t>.NET Developer</a:t>
            </a:r>
          </a:p>
          <a:p>
            <a:r>
              <a:rPr lang="en-GB" dirty="0"/>
              <a:t>Projects at SWF, OTN Systems, </a:t>
            </a:r>
            <a:r>
              <a:rPr lang="en-GB" dirty="0" err="1"/>
              <a:t>Syneton</a:t>
            </a:r>
            <a:endParaRPr lang="en-GB" dirty="0"/>
          </a:p>
          <a:p>
            <a:r>
              <a:rPr lang="en-GB" dirty="0"/>
              <a:t>Integration layer between Axxes apps</a:t>
            </a:r>
          </a:p>
          <a:p>
            <a:r>
              <a:rPr lang="en-GB" dirty="0" err="1"/>
              <a:t>Axxes</a:t>
            </a:r>
            <a:r>
              <a:rPr lang="en-GB" dirty="0"/>
              <a:t> App</a:t>
            </a:r>
          </a:p>
          <a:p>
            <a:r>
              <a:rPr lang="en-GB" dirty="0"/>
              <a:t>Currently working on </a:t>
            </a:r>
            <a:r>
              <a:rPr lang="en-GB" dirty="0" err="1"/>
              <a:t>Intellua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6087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creation (IOC)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Invert the creation of objects​</a:t>
            </a:r>
          </a:p>
          <a:p>
            <a:pPr fontAlgn="base"/>
            <a:r>
              <a:rPr lang="en-US" dirty="0"/>
              <a:t>“Creation Inversion”​</a:t>
            </a:r>
          </a:p>
          <a:p>
            <a:pPr fontAlgn="base"/>
            <a:r>
              <a:rPr lang="en-US" dirty="0"/>
              <a:t>Create objects outside of the class they are being used​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Factory pattern​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Service locator​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Dependency injection​</a:t>
            </a:r>
          </a:p>
          <a:p>
            <a:pPr fontAlgn="base"/>
            <a:r>
              <a:rPr lang="en-US" dirty="0"/>
              <a:t>2 flavors: pull or push mechanisms</a:t>
            </a:r>
          </a:p>
          <a:p>
            <a:endParaRPr lang="en-US" dirty="0"/>
          </a:p>
        </p:txBody>
      </p:sp>
      <p:pic>
        <p:nvPicPr>
          <p:cNvPr id="4" name="Picture 2" descr="Afbeeldingsresultaat voor inversion of control">
            <a:extLst>
              <a:ext uri="{FF2B5EF4-FFF2-40B4-BE49-F238E27FC236}">
                <a16:creationId xmlns:a16="http://schemas.microsoft.com/office/drawing/2014/main" id="{69124D50-9964-45F5-83A2-16ADB8F89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5"/>
          <a:stretch/>
        </p:blipFill>
        <p:spPr bwMode="auto">
          <a:xfrm>
            <a:off x="8145625" y="869546"/>
            <a:ext cx="3387012" cy="27890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Afbeeldingsresultaat voor inversion of control">
            <a:extLst>
              <a:ext uri="{FF2B5EF4-FFF2-40B4-BE49-F238E27FC236}">
                <a16:creationId xmlns:a16="http://schemas.microsoft.com/office/drawing/2014/main" id="{A43D1AA4-F4C9-41EB-8B1A-B89B4C521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" r="45656"/>
          <a:stretch/>
        </p:blipFill>
        <p:spPr bwMode="auto">
          <a:xfrm>
            <a:off x="8145625" y="3522114"/>
            <a:ext cx="3387012" cy="23143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0958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A repository for definitions typically relating an abstraction to a concrete class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Think of it as a bucket</a:t>
            </a:r>
          </a:p>
          <a:p>
            <a:r>
              <a:rPr lang="en-US" dirty="0"/>
              <a:t>Core functionality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Provide facility to register classes related to an interface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Provide facility for resolving a request from a given interface</a:t>
            </a:r>
          </a:p>
          <a:p>
            <a:r>
              <a:rPr lang="en-US" dirty="0"/>
              <a:t>So it’s about registration and resolving</a:t>
            </a:r>
          </a:p>
          <a:p>
            <a:r>
              <a:rPr lang="en-US" dirty="0"/>
              <a:t>Push mechanism</a:t>
            </a:r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359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Registrations or type associations can be achieved in different ways depending on the container you are using</a:t>
            </a:r>
          </a:p>
          <a:p>
            <a:r>
              <a:rPr lang="en-US" dirty="0"/>
              <a:t>Procedural (fluent interface)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Unity,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Ninject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, Castle Windsor,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StructureMap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Autofac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, Microsoft DI</a:t>
            </a:r>
          </a:p>
          <a:p>
            <a:r>
              <a:rPr lang="en-US" dirty="0"/>
              <a:t>Configuration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Spring.net,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Autofac</a:t>
            </a:r>
            <a:endParaRPr lang="en-US" sz="1800" dirty="0">
              <a:solidFill>
                <a:schemeClr val="bg1"/>
              </a:solidFill>
              <a:latin typeface="Objektiv Mk1 Thin" panose="020B0302020204020203" pitchFamily="34" charset="77"/>
            </a:endParaRPr>
          </a:p>
          <a:p>
            <a:r>
              <a:rPr lang="en-US" dirty="0"/>
              <a:t>Declarative (with attributes)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MEF</a:t>
            </a:r>
          </a:p>
          <a:p>
            <a:r>
              <a:rPr lang="en-US" dirty="0"/>
              <a:t>Registrations only needs to be done once. Mostly done in some kind of startup file.</a:t>
            </a:r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875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Recursively resolving dependencies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Constructor injection​ (most common)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Properties injection​ 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Interface injection​ (never used this)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Method injection (most frameworks don’t support this)​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08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Recursively resolving dependencies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Constructor injection​ (most common)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Properties injection​ 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Interface injection​ (never used this)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Method injection (most frameworks don’t support this)​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284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PoorMansContainer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06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Ninject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 ​</a:t>
            </a:r>
          </a:p>
          <a:p>
            <a:pPr fontAlgn="base"/>
            <a:r>
              <a:rPr lang="en-US" dirty="0"/>
              <a:t>First version in 2007​</a:t>
            </a:r>
          </a:p>
          <a:p>
            <a:pPr fontAlgn="base"/>
            <a:r>
              <a:rPr lang="en-US" dirty="0"/>
              <a:t>Simple​</a:t>
            </a:r>
          </a:p>
          <a:p>
            <a:pPr fontAlgn="base"/>
            <a:r>
              <a:rPr lang="en-US" dirty="0"/>
              <a:t>Extensible​</a:t>
            </a:r>
          </a:p>
          <a:p>
            <a:pPr fontAlgn="base"/>
            <a:r>
              <a:rPr lang="en-US" dirty="0"/>
              <a:t>Good community -&gt; a lot of </a:t>
            </a:r>
            <a:r>
              <a:rPr lang="en-US" dirty="0" err="1"/>
              <a:t>nuget</a:t>
            </a:r>
            <a:r>
              <a:rPr lang="en-US" dirty="0"/>
              <a:t> packages​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32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Castle Windsor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Open source IoC container​</a:t>
            </a:r>
          </a:p>
          <a:p>
            <a:pPr fontAlgn="base"/>
            <a:r>
              <a:rPr lang="en-US" dirty="0"/>
              <a:t>Part of the Castle project​</a:t>
            </a:r>
          </a:p>
          <a:p>
            <a:pPr fontAlgn="base"/>
            <a:r>
              <a:rPr lang="en-US" dirty="0"/>
              <a:t>Set of tools for .NET and </a:t>
            </a:r>
            <a:r>
              <a:rPr lang="en-US" dirty="0" err="1"/>
              <a:t>Xaml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One of the first IoC containers for .NET​</a:t>
            </a:r>
          </a:p>
          <a:p>
            <a:pPr fontAlgn="base"/>
            <a:r>
              <a:rPr lang="en-US" dirty="0"/>
              <a:t>Creator also worked on MEF as a program manager at Microsoft</a:t>
            </a:r>
          </a:p>
        </p:txBody>
      </p:sp>
    </p:spTree>
    <p:extLst>
      <p:ext uri="{BB962C8B-B14F-4D97-AF65-F5344CB8AC3E}">
        <p14:creationId xmlns:p14="http://schemas.microsoft.com/office/powerpoint/2010/main" val="1843856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Autofac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Open-source IoC container originally developed on Google Code​</a:t>
            </a:r>
          </a:p>
          <a:p>
            <a:pPr fontAlgn="base"/>
            <a:r>
              <a:rPr lang="en-US" dirty="0"/>
              <a:t>Was the first to also windows phone and windows store apps​</a:t>
            </a:r>
          </a:p>
          <a:p>
            <a:pPr fontAlgn="base"/>
            <a:r>
              <a:rPr lang="en-US" dirty="0"/>
              <a:t>Works with a Builder constructed with lambda’s​. The container is created by the builder.</a:t>
            </a:r>
          </a:p>
          <a:p>
            <a:pPr fontAlgn="base"/>
            <a:r>
              <a:rPr lang="en-US" dirty="0"/>
              <a:t>Gaining a lot of popularity over the last years​</a:t>
            </a:r>
          </a:p>
          <a:p>
            <a:pPr fontAlgn="base"/>
            <a:r>
              <a:rPr lang="en-US" dirty="0"/>
              <a:t>Allows injection via xml configuration -&gt; change wiring without recompiling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61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Microsoft Dependency Injection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Built-in</a:t>
            </a:r>
          </a:p>
          <a:p>
            <a:pPr fontAlgn="base"/>
            <a:r>
              <a:rPr lang="en-US" dirty="0"/>
              <a:t>Fluent API</a:t>
            </a:r>
          </a:p>
          <a:p>
            <a:pPr fontAlgn="base"/>
            <a:r>
              <a:rPr lang="en-US" dirty="0"/>
              <a:t>Really fast</a:t>
            </a:r>
          </a:p>
          <a:p>
            <a:pPr fontAlgn="base"/>
            <a:r>
              <a:rPr lang="en-US" dirty="0"/>
              <a:t>Default in ASP .NET Core 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2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9B5DC09-DDE0-42C1-9554-E7CE1D22A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7" y="3939634"/>
            <a:ext cx="10515600" cy="1357296"/>
          </a:xfrm>
        </p:spPr>
        <p:txBody>
          <a:bodyPr/>
          <a:lstStyle/>
          <a:p>
            <a:r>
              <a:rPr lang="en-GB" dirty="0"/>
              <a:t>Focus on?</a:t>
            </a:r>
          </a:p>
          <a:p>
            <a:r>
              <a:rPr lang="en-GB" dirty="0"/>
              <a:t>Familiarity with .NET landscape?</a:t>
            </a:r>
          </a:p>
          <a:p>
            <a:r>
              <a:rPr lang="en-GB" dirty="0"/>
              <a:t>Experienced with IOC?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9A91881-739B-4023-8D0C-7D9C8E5A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10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DI.Containers.*</a:t>
            </a:r>
          </a:p>
        </p:txBody>
      </p:sp>
    </p:spTree>
    <p:extLst>
      <p:ext uri="{BB962C8B-B14F-4D97-AF65-F5344CB8AC3E}">
        <p14:creationId xmlns:p14="http://schemas.microsoft.com/office/powerpoint/2010/main" val="2053224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Which container?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Size and licensing?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4A4C807-2879-497F-8F34-411F3B465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59" y="2367055"/>
            <a:ext cx="9593082" cy="290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21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Which container?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Registration/configuration flavor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2C126C9-DF8B-4774-B61E-CE1B42E89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5" y="2268165"/>
            <a:ext cx="11065199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88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Benchmarks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2DD4165-E4C9-4459-A253-DC65563B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14" y="1366660"/>
            <a:ext cx="7164190" cy="43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49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Which container?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342265" indent="-342265" fontAlgn="base"/>
            <a:r>
              <a:rPr lang="en-US" dirty="0"/>
              <a:t>Benchmarks</a:t>
            </a:r>
            <a:endParaRPr lang="nl-NL" dirty="0"/>
          </a:p>
          <a:p>
            <a:pPr marL="742315" lvl="1" indent="-285115"/>
            <a:r>
              <a:rPr lang="en-US" dirty="0">
                <a:hlinkClick r:id="rId2"/>
              </a:rPr>
              <a:t>https://github.com/danielpalme/IocPerformance</a:t>
            </a:r>
          </a:p>
          <a:p>
            <a:pPr marL="342265" indent="-342265"/>
            <a:r>
              <a:rPr lang="en-US" dirty="0"/>
              <a:t>Community</a:t>
            </a:r>
          </a:p>
          <a:p>
            <a:pPr marL="342265" indent="-342265"/>
            <a:r>
              <a:rPr lang="en-US" dirty="0"/>
              <a:t>Active development</a:t>
            </a:r>
          </a:p>
          <a:p>
            <a:pPr marL="342265" indent="-342265"/>
            <a:r>
              <a:rPr lang="en-US" dirty="0"/>
              <a:t>Documentation</a:t>
            </a:r>
          </a:p>
          <a:p>
            <a:pPr marL="342265" indent="-342265"/>
            <a:r>
              <a:rPr lang="en-US" dirty="0"/>
              <a:t>Extensions</a:t>
            </a:r>
          </a:p>
          <a:p>
            <a:pPr marL="342265" indent="-342265"/>
            <a:r>
              <a:rPr lang="en-US" dirty="0"/>
              <a:t>Reputation of contributors</a:t>
            </a:r>
          </a:p>
        </p:txBody>
      </p:sp>
    </p:spTree>
    <p:extLst>
      <p:ext uri="{BB962C8B-B14F-4D97-AF65-F5344CB8AC3E}">
        <p14:creationId xmlns:p14="http://schemas.microsoft.com/office/powerpoint/2010/main" val="2328411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Transient​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Resolved instance kept until parent goes away​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Default in most containers​</a:t>
            </a:r>
          </a:p>
          <a:p>
            <a:pPr fontAlgn="base"/>
            <a:r>
              <a:rPr lang="en-US" dirty="0"/>
              <a:t>Singleton​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Shared instance​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Resolve request returns the same instance until container goes away​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Be careful with threads​</a:t>
            </a:r>
          </a:p>
          <a:p>
            <a:pPr fontAlgn="base"/>
            <a:r>
              <a:rPr lang="en-US" dirty="0"/>
              <a:t>Scoped</a:t>
            </a:r>
          </a:p>
          <a:p>
            <a:pPr marL="457200"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Every http request</a:t>
            </a:r>
          </a:p>
          <a:p>
            <a:pPr marL="457200" lvl="1" fontAlgn="base"/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DbContext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 of EF you don’t want to share this with other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79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How are objects coming from a container disposed?</a:t>
            </a:r>
          </a:p>
          <a:p>
            <a:pPr fontAlgn="base"/>
            <a:r>
              <a:rPr lang="en-US" dirty="0"/>
              <a:t>In a regular program the instance is garbage collected when out of scope </a:t>
            </a:r>
          </a:p>
          <a:p>
            <a:pPr fontAlgn="base"/>
            <a:r>
              <a:rPr lang="en-US" dirty="0"/>
              <a:t>In general the rule is only call Dispose() on object you are the owner</a:t>
            </a:r>
          </a:p>
          <a:p>
            <a:pPr marL="742315"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Objects you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newed</a:t>
            </a:r>
            <a:endParaRPr lang="en-US" sz="1800" dirty="0">
              <a:solidFill>
                <a:schemeClr val="bg1"/>
              </a:solidFill>
              <a:latin typeface="Objektiv Mk1 Thin" panose="020B0302020204020203" pitchFamily="34" charset="77"/>
            </a:endParaRPr>
          </a:p>
          <a:p>
            <a:pPr fontAlgn="base"/>
            <a:r>
              <a:rPr lang="en-US" dirty="0"/>
              <a:t>You can not assume you are the only consumer of the object</a:t>
            </a:r>
          </a:p>
          <a:p>
            <a:pPr marL="342265" fontAlgn="base"/>
            <a:r>
              <a:rPr lang="en-US" dirty="0"/>
              <a:t>IoC containers don’t know when dispose was called on an instance​</a:t>
            </a:r>
          </a:p>
          <a:p>
            <a:pPr fontAlgn="base"/>
            <a:r>
              <a:rPr lang="en-US" dirty="0"/>
              <a:t>When the container is disposed the instances get disposed​</a:t>
            </a:r>
          </a:p>
          <a:p>
            <a:pPr marL="342265" fontAlgn="base"/>
            <a:r>
              <a:rPr lang="en-US" dirty="0"/>
              <a:t>Or you can tell the container when to dispose by defining a scope if it is supported by the container</a:t>
            </a:r>
          </a:p>
          <a:p>
            <a:pPr marL="0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16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Setting up registrations in big applications is a lot of work</a:t>
            </a:r>
          </a:p>
          <a:p>
            <a:r>
              <a:rPr lang="en-US" dirty="0"/>
              <a:t>Sometimes you want to work based on conventions</a:t>
            </a:r>
          </a:p>
          <a:p>
            <a:r>
              <a:rPr lang="en-US" dirty="0"/>
              <a:t>More dynamic</a:t>
            </a:r>
          </a:p>
          <a:p>
            <a:r>
              <a:rPr lang="en-US" dirty="0"/>
              <a:t>Accomplished via assembly scanning</a:t>
            </a:r>
          </a:p>
          <a:p>
            <a:pPr marL="0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13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When your application grows the bootstrap code for DI also grows</a:t>
            </a:r>
          </a:p>
          <a:p>
            <a:pPr marL="0"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	How to organize these registrations?</a:t>
            </a:r>
          </a:p>
          <a:p>
            <a:r>
              <a:rPr lang="en-US" dirty="0"/>
              <a:t>A module is a small class that can be used to bundle up a set of related components behind a ‘facade’ to simplify configuration and deployment. </a:t>
            </a:r>
          </a:p>
          <a:p>
            <a:r>
              <a:rPr lang="en-US" dirty="0"/>
              <a:t>Modules do not use dependency injection themselves</a:t>
            </a:r>
          </a:p>
          <a:p>
            <a:r>
              <a:rPr lang="en-US" dirty="0"/>
              <a:t>Most containers use modules for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Packing similar services together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Optional application futures (Plugin style)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Environment specific registrations </a:t>
            </a:r>
          </a:p>
          <a:p>
            <a:r>
              <a:rPr lang="en-US" dirty="0"/>
              <a:t>http://autofaccn.readthedocs.io/en/latest/configuration/modules.html</a:t>
            </a:r>
          </a:p>
          <a:p>
            <a:pPr marL="0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0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Multiple constructors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What with multiple constructors​?</a:t>
            </a:r>
          </a:p>
          <a:p>
            <a:pPr fontAlgn="base"/>
            <a:r>
              <a:rPr lang="en-US" dirty="0"/>
              <a:t>Different strategies depending on the container</a:t>
            </a:r>
          </a:p>
          <a:p>
            <a:pPr fontAlgn="base"/>
            <a:r>
              <a:rPr lang="en-US" dirty="0"/>
              <a:t>The first constructor they find in code​</a:t>
            </a:r>
          </a:p>
          <a:p>
            <a:pPr fontAlgn="base"/>
            <a:r>
              <a:rPr lang="en-US" dirty="0"/>
              <a:t>The constructor with a metadata attribute​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What I don’t like here is scattering the DI containers code around in your code​</a:t>
            </a:r>
          </a:p>
          <a:p>
            <a:pPr marL="342265" fontAlgn="base"/>
            <a:r>
              <a:rPr lang="en-US" dirty="0"/>
              <a:t>The constructor with the most parameters ​ -&gt; greedy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8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E15A3-EC85-4B45-ABA0-1C756B5F6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06B879E-A554-4FA4-9F79-8F6C139AC2A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Just ask questions!</a:t>
            </a:r>
          </a:p>
          <a:p>
            <a:r>
              <a:rPr lang="en-GB" dirty="0"/>
              <a:t>Break in between? Just ask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r>
              <a:rPr lang="en-GB" dirty="0">
                <a:sym typeface="Wingdings" panose="05000000000000000000" pitchFamily="2" charset="2"/>
              </a:rPr>
              <a:t>Demo’s and slides on Bitbucket</a:t>
            </a:r>
          </a:p>
          <a:p>
            <a:r>
              <a:rPr lang="en-GB" dirty="0">
                <a:sym typeface="Wingdings" panose="05000000000000000000" pitchFamily="2" charset="2"/>
              </a:rPr>
              <a:t>Demo’s prepared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VS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Rider</a:t>
            </a:r>
            <a:endParaRPr lang="en-GB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.NET 6.0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.NET 4.8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485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Post-construction resolve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Kicks off resolve process AFTER the class has been instantiated</a:t>
            </a:r>
          </a:p>
          <a:p>
            <a:pPr fontAlgn="base"/>
            <a:r>
              <a:rPr lang="en-US" dirty="0"/>
              <a:t>Useful when your class is created at a certain moment in time by something else</a:t>
            </a:r>
          </a:p>
          <a:p>
            <a:pPr fontAlgn="base"/>
            <a:r>
              <a:rPr lang="en-US" dirty="0"/>
              <a:t>Remember! Only property injection is possible here, no construction injection</a:t>
            </a:r>
          </a:p>
        </p:txBody>
      </p:sp>
    </p:spTree>
    <p:extLst>
      <p:ext uri="{BB962C8B-B14F-4D97-AF65-F5344CB8AC3E}">
        <p14:creationId xmlns:p14="http://schemas.microsoft.com/office/powerpoint/2010/main" val="1729134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1B67C88-0564-41B5-8FBC-2DB08F44EC7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A4B143C-24D6-4E4C-945E-F734F3A2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BA40A40-9A31-4679-93BF-82FABDEC0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303" y="120886"/>
            <a:ext cx="9448482" cy="6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65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ASP .NET Core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Out of the box support for DI</a:t>
            </a:r>
          </a:p>
          <a:p>
            <a:r>
              <a:rPr lang="en-US" dirty="0"/>
              <a:t>Custom basic container implementation</a:t>
            </a:r>
          </a:p>
          <a:p>
            <a:r>
              <a:rPr lang="en-US" dirty="0"/>
              <a:t>It’s possible to plug an existing DI container into the asp net core framework</a:t>
            </a:r>
          </a:p>
          <a:p>
            <a:r>
              <a:rPr lang="en-US" dirty="0"/>
              <a:t>Asp net core is open source so all code for DI can be seen here</a:t>
            </a:r>
          </a:p>
          <a:p>
            <a:pPr lvl="1"/>
            <a:r>
              <a:rPr lang="en-US" dirty="0">
                <a:hlinkClick r:id="rId2"/>
              </a:rPr>
              <a:t>https://github.com/dotnet/extensions</a:t>
            </a:r>
            <a:endParaRPr lang="en-US" dirty="0"/>
          </a:p>
          <a:p>
            <a:r>
              <a:rPr lang="en-US" dirty="0"/>
              <a:t>https://docs.microsoft.com/en-us/aspnet/core/fundamentals/dependency-injection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58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ASP Net Core DI</a:t>
            </a:r>
          </a:p>
        </p:txBody>
      </p:sp>
    </p:spTree>
    <p:extLst>
      <p:ext uri="{BB962C8B-B14F-4D97-AF65-F5344CB8AC3E}">
        <p14:creationId xmlns:p14="http://schemas.microsoft.com/office/powerpoint/2010/main" val="1312181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pbs.twimg.com/media/DD92JvdXsAEKEk9.jpg:large">
            <a:extLst>
              <a:ext uri="{FF2B5EF4-FFF2-40B4-BE49-F238E27FC236}">
                <a16:creationId xmlns:a16="http://schemas.microsoft.com/office/drawing/2014/main" id="{1586EF86-4634-4F6D-827B-6325E2822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978" y="192529"/>
            <a:ext cx="8422044" cy="64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959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Service locator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Pull mechanism​</a:t>
            </a:r>
          </a:p>
          <a:p>
            <a:pPr fontAlgn="base"/>
            <a:r>
              <a:rPr lang="en-US" dirty="0"/>
              <a:t>Used when a class needs a lot of dependencies (stops constructor parameter explosion)</a:t>
            </a:r>
          </a:p>
          <a:p>
            <a:pPr fontAlgn="base"/>
            <a:r>
              <a:rPr lang="en-US" dirty="0"/>
              <a:t>Can be used instead of post construction resolve</a:t>
            </a:r>
          </a:p>
          <a:p>
            <a:pPr fontAlgn="base"/>
            <a:r>
              <a:rPr lang="en-US" dirty="0"/>
              <a:t>Returns the correct service based on a key​</a:t>
            </a:r>
          </a:p>
          <a:p>
            <a:pPr fontAlgn="base"/>
            <a:r>
              <a:rPr lang="en-US" dirty="0"/>
              <a:t>Wraps a registry which can be a dictionary, an IOC container or something else​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In case DI container is wrapped -&gt; on-demand instances</a:t>
            </a:r>
          </a:p>
          <a:p>
            <a:pPr fontAlgn="base"/>
            <a:r>
              <a:rPr lang="en-US" dirty="0"/>
              <a:t>Biggest disadvantages​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Only one registry -&gt; pay attention with concurrency​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More vulnerable for runtime errors​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6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Service locator anti-pattern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According to some people service location is an anti-pattern</a:t>
            </a:r>
          </a:p>
          <a:p>
            <a:r>
              <a:rPr lang="en-US" dirty="0"/>
              <a:t>Originates from Mark Seemann’s book and blogpost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http://blog.ploeh.dk/2010/02/03/ServiceLocatorisanAnti-Pattern/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In short the problem is you may not see the dependencies of a class with a service locator like you see them with a DI container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Causing runtime errors instead of compile time errors</a:t>
            </a:r>
          </a:p>
          <a:p>
            <a:r>
              <a:rPr lang="en-US" dirty="0"/>
              <a:t>Maintenance hell</a:t>
            </a:r>
          </a:p>
          <a:p>
            <a:r>
              <a:rPr lang="en-US" dirty="0"/>
              <a:t>In my opinion it depends how you use the locator</a:t>
            </a:r>
          </a:p>
          <a:p>
            <a:r>
              <a:rPr lang="en-US" dirty="0"/>
              <a:t>https://stackoverflow.com/questions/22795459/is-servicelocator-an-anti-pattern/22795888#22795888</a:t>
            </a:r>
          </a:p>
        </p:txBody>
      </p:sp>
    </p:spTree>
    <p:extLst>
      <p:ext uri="{BB962C8B-B14F-4D97-AF65-F5344CB8AC3E}">
        <p14:creationId xmlns:p14="http://schemas.microsoft.com/office/powerpoint/2010/main" val="2433190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service locator</a:t>
            </a:r>
          </a:p>
        </p:txBody>
      </p:sp>
    </p:spTree>
    <p:extLst>
      <p:ext uri="{BB962C8B-B14F-4D97-AF65-F5344CB8AC3E}">
        <p14:creationId xmlns:p14="http://schemas.microsoft.com/office/powerpoint/2010/main" val="3118617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Design pattern​</a:t>
            </a:r>
          </a:p>
          <a:p>
            <a:pPr fontAlgn="base"/>
            <a:r>
              <a:rPr lang="en-US" dirty="0"/>
              <a:t>Uses a pull mechanism​</a:t>
            </a:r>
          </a:p>
          <a:p>
            <a:pPr fontAlgn="base"/>
            <a:r>
              <a:rPr lang="en-US" dirty="0"/>
              <a:t>Mostly done with 2 abstractions​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on the factory itself​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on the instance the factory creates​</a:t>
            </a:r>
          </a:p>
          <a:p>
            <a:pPr fontAlgn="base"/>
            <a:r>
              <a:rPr lang="en-US" dirty="0"/>
              <a:t>Advantage client code must not change​</a:t>
            </a:r>
          </a:p>
          <a:p>
            <a:pPr fontAlgn="base"/>
            <a:r>
              <a:rPr lang="en-US" dirty="0"/>
              <a:t>Disadvantage when we need a new concrete implementation the factory code will need to change​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29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66372C91-CBD5-4751-A228-A0453D2D8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/>
              <a:t>Create Factory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Make Test work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26C2CB2-E118-4ECF-9AD0-411D0CAED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factory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08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29514C7-903D-4294-8ED1-541F3C34F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Dependency inversion principle</a:t>
            </a:r>
          </a:p>
          <a:p>
            <a:r>
              <a:rPr lang="en-GB" dirty="0"/>
              <a:t>High level modules should not depend on low level modules</a:t>
            </a:r>
          </a:p>
          <a:p>
            <a:r>
              <a:rPr lang="en-GB" dirty="0"/>
              <a:t>Modules should depend on abstractions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014BE23-63FB-493B-A73D-EDBA10E1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SOLI</a:t>
            </a:r>
            <a:r>
              <a:rPr lang="en-GB" dirty="0">
                <a:solidFill>
                  <a:srgbClr val="E9531D"/>
                </a:solidFill>
              </a:rPr>
              <a:t>D</a:t>
            </a:r>
            <a:endParaRPr lang="en-US" dirty="0">
              <a:solidFill>
                <a:srgbClr val="E953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551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The core principle of testable code is usage of interfaces to build decoupled components</a:t>
            </a:r>
          </a:p>
          <a:p>
            <a:r>
              <a:rPr lang="en-US" dirty="0"/>
              <a:t>Containers offer different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 most part, all accomplish the same thing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Choose the one that you like</a:t>
            </a:r>
          </a:p>
          <a:p>
            <a:r>
              <a:rPr lang="en-US" dirty="0"/>
              <a:t>Inversion of control != DI container</a:t>
            </a:r>
          </a:p>
          <a:p>
            <a:r>
              <a:rPr lang="en-US" dirty="0"/>
              <a:t>A DI container does NOT facilitate testing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DI concepts do</a:t>
            </a:r>
          </a:p>
          <a:p>
            <a:r>
              <a:rPr lang="en-US" dirty="0"/>
              <a:t>Service locator is an anti-pattern -&gt; it depends</a:t>
            </a:r>
          </a:p>
        </p:txBody>
      </p:sp>
    </p:spTree>
    <p:extLst>
      <p:ext uri="{BB962C8B-B14F-4D97-AF65-F5344CB8AC3E}">
        <p14:creationId xmlns:p14="http://schemas.microsoft.com/office/powerpoint/2010/main" val="2749805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488491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70BA9F8-CBAD-4982-B5A9-686127B5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845596"/>
            <a:ext cx="6553768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7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4A775F-CB46-4F77-BCA3-5B6E71522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051" y="1720850"/>
            <a:ext cx="453871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78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47A17BC3-D66D-42BA-884B-2CDD0B63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976" y="1321887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3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Because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Bad abstractions</a:t>
            </a:r>
          </a:p>
          <a:p>
            <a:r>
              <a:rPr lang="en-US" dirty="0"/>
              <a:t>Wrong cohesion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Which things belong together</a:t>
            </a:r>
          </a:p>
          <a:p>
            <a:r>
              <a:rPr lang="en-US" dirty="0"/>
              <a:t>2 much developer freedom</a:t>
            </a:r>
          </a:p>
          <a:p>
            <a:r>
              <a:rPr lang="en-US" dirty="0"/>
              <a:t>Coupling to frameworks and libraries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Utility projects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Frameworks scattered all over the application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Frameworks only help with encapsulation</a:t>
            </a:r>
          </a:p>
          <a:p>
            <a:r>
              <a:rPr lang="en-US" dirty="0"/>
              <a:t>No guidance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How do you start a new project?</a:t>
            </a:r>
          </a:p>
        </p:txBody>
      </p:sp>
    </p:spTree>
    <p:extLst>
      <p:ext uri="{BB962C8B-B14F-4D97-AF65-F5344CB8AC3E}">
        <p14:creationId xmlns:p14="http://schemas.microsoft.com/office/powerpoint/2010/main" val="136164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A good solution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Classes </a:t>
            </a:r>
            <a:r>
              <a:rPr lang="nl-BE" dirty="0" err="1"/>
              <a:t>that</a:t>
            </a:r>
            <a:r>
              <a:rPr lang="nl-BE" dirty="0"/>
              <a:t> change </a:t>
            </a:r>
            <a:r>
              <a:rPr lang="nl-BE" dirty="0" err="1"/>
              <a:t>together</a:t>
            </a:r>
            <a:r>
              <a:rPr lang="nl-BE" dirty="0"/>
              <a:t>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packaged</a:t>
            </a:r>
            <a:r>
              <a:rPr lang="nl-BE" dirty="0"/>
              <a:t> </a:t>
            </a:r>
            <a:r>
              <a:rPr lang="nl-BE" dirty="0" err="1"/>
              <a:t>together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Deployment deliverables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Separation</a:t>
            </a:r>
            <a:r>
              <a:rPr lang="nl-BE" dirty="0"/>
              <a:t> of concerns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Applies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classes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Establish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seperate</a:t>
            </a:r>
            <a:r>
              <a:rPr lang="nl-BE" dirty="0"/>
              <a:t> </a:t>
            </a:r>
            <a:r>
              <a:rPr lang="nl-BE" dirty="0" err="1"/>
              <a:t>behaviours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responsibilities</a:t>
            </a:r>
            <a:r>
              <a:rPr lang="nl-BE" dirty="0"/>
              <a:t> in a system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Remember</a:t>
            </a:r>
            <a:r>
              <a:rPr lang="nl-BE" dirty="0"/>
              <a:t> a class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responsible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one</a:t>
            </a:r>
            <a:r>
              <a:rPr lang="nl-BE" dirty="0"/>
              <a:t> </a:t>
            </a:r>
            <a:r>
              <a:rPr lang="nl-BE" dirty="0" err="1"/>
              <a:t>thing</a:t>
            </a:r>
            <a:r>
              <a:rPr lang="nl-BE" dirty="0"/>
              <a:t>,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same</a:t>
            </a:r>
            <a:r>
              <a:rPr lang="nl-BE" dirty="0"/>
              <a:t> is </a:t>
            </a:r>
            <a:r>
              <a:rPr lang="nl-BE" dirty="0" err="1"/>
              <a:t>true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03113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Companies try to solve this in different ways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A </a:t>
            </a:r>
            <a:r>
              <a:rPr lang="nl-BE" dirty="0" err="1"/>
              <a:t>written</a:t>
            </a:r>
            <a:r>
              <a:rPr lang="nl-BE" dirty="0"/>
              <a:t> guide</a:t>
            </a:r>
            <a:r>
              <a:rPr lang="en-US" dirty="0"/>
              <a:t>​</a:t>
            </a:r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Publisher is a </a:t>
            </a:r>
            <a:r>
              <a:rPr lang="nl-BE" dirty="0" err="1">
                <a:solidFill>
                  <a:schemeClr val="bg1"/>
                </a:solidFill>
              </a:rPr>
              <a:t>developer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lot's</a:t>
            </a:r>
            <a:r>
              <a:rPr lang="nl-BE" dirty="0">
                <a:solidFill>
                  <a:schemeClr val="bg1"/>
                </a:solidFill>
              </a:rPr>
              <a:t> of </a:t>
            </a:r>
            <a:r>
              <a:rPr lang="nl-BE" dirty="0" err="1">
                <a:solidFill>
                  <a:schemeClr val="bg1"/>
                </a:solidFill>
              </a:rPr>
              <a:t>experience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fontAlgn="base"/>
            <a:r>
              <a:rPr lang="nl-BE" dirty="0" err="1"/>
              <a:t>Several</a:t>
            </a:r>
            <a:r>
              <a:rPr lang="nl-BE" dirty="0"/>
              <a:t> </a:t>
            </a:r>
            <a:r>
              <a:rPr lang="nl-BE" dirty="0" err="1"/>
              <a:t>custom</a:t>
            </a:r>
            <a:r>
              <a:rPr lang="nl-BE" dirty="0"/>
              <a:t> project templates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>
                <a:solidFill>
                  <a:schemeClr val="bg1"/>
                </a:solidFill>
              </a:rPr>
              <a:t>Still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much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responsability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for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developers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fontAlgn="base"/>
            <a:r>
              <a:rPr lang="nl-BE" dirty="0"/>
              <a:t>Code reviews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Guidance</a:t>
            </a:r>
            <a:r>
              <a:rPr lang="nl-BE" dirty="0"/>
              <a:t> </a:t>
            </a:r>
            <a:r>
              <a:rPr lang="nl-BE" dirty="0" err="1"/>
              <a:t>automation</a:t>
            </a:r>
            <a:r>
              <a:rPr lang="en-US" dirty="0"/>
              <a:t>​</a:t>
            </a:r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Best approach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lvl="1" fontAlgn="base"/>
            <a:r>
              <a:rPr lang="nl-BE" dirty="0" err="1">
                <a:solidFill>
                  <a:schemeClr val="bg1"/>
                </a:solidFill>
              </a:rPr>
              <a:t>Problems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get </a:t>
            </a:r>
            <a:r>
              <a:rPr lang="nl-BE" dirty="0" err="1">
                <a:solidFill>
                  <a:schemeClr val="bg1"/>
                </a:solidFill>
              </a:rPr>
              <a:t>it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work</a:t>
            </a:r>
            <a:r>
              <a:rPr lang="nl-BE" dirty="0">
                <a:solidFill>
                  <a:schemeClr val="bg1"/>
                </a:solidFill>
              </a:rPr>
              <a:t>(</a:t>
            </a:r>
            <a:r>
              <a:rPr lang="nl-BE" dirty="0" err="1">
                <a:solidFill>
                  <a:schemeClr val="bg1"/>
                </a:solidFill>
              </a:rPr>
              <a:t>installation</a:t>
            </a:r>
            <a:r>
              <a:rPr lang="nl-BE" dirty="0">
                <a:solidFill>
                  <a:schemeClr val="bg1"/>
                </a:solidFill>
              </a:rPr>
              <a:t>, </a:t>
            </a:r>
            <a:r>
              <a:rPr lang="nl-BE" dirty="0" err="1">
                <a:solidFill>
                  <a:schemeClr val="bg1"/>
                </a:solidFill>
              </a:rPr>
              <a:t>errors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recipe</a:t>
            </a:r>
            <a:r>
              <a:rPr lang="nl-BE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Developers 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still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decide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put logic in 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 UI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5707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 err="1"/>
              <a:t>Not</a:t>
            </a:r>
            <a:r>
              <a:rPr lang="nl-BE" dirty="0"/>
              <a:t> design </a:t>
            </a:r>
            <a:r>
              <a:rPr lang="nl-BE" dirty="0" err="1"/>
              <a:t>patterns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structure</a:t>
            </a:r>
            <a:r>
              <a:rPr lang="nl-BE" dirty="0"/>
              <a:t> </a:t>
            </a:r>
            <a:r>
              <a:rPr lang="nl-BE" dirty="0" err="1"/>
              <a:t>your</a:t>
            </a:r>
            <a:r>
              <a:rPr lang="nl-BE" dirty="0"/>
              <a:t> solution </a:t>
            </a:r>
            <a:r>
              <a:rPr lang="nl-BE" dirty="0" err="1"/>
              <a:t>and</a:t>
            </a:r>
            <a:r>
              <a:rPr lang="nl-BE" dirty="0"/>
              <a:t> software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Keep track of </a:t>
            </a:r>
            <a:r>
              <a:rPr lang="nl-BE" dirty="0" err="1"/>
              <a:t>dependencies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Ways</a:t>
            </a:r>
            <a:r>
              <a:rPr lang="nl-BE" dirty="0"/>
              <a:t> of </a:t>
            </a:r>
            <a:r>
              <a:rPr lang="nl-BE" dirty="0" err="1"/>
              <a:t>laying</a:t>
            </a:r>
            <a:r>
              <a:rPr lang="nl-BE" dirty="0"/>
              <a:t> out </a:t>
            </a:r>
            <a:r>
              <a:rPr lang="nl-BE" dirty="0" err="1"/>
              <a:t>your</a:t>
            </a:r>
            <a:r>
              <a:rPr lang="nl-BE" dirty="0"/>
              <a:t> software/solution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coupling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cohesion</a:t>
            </a:r>
            <a:endParaRPr lang="nl-BE" dirty="0"/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How are </a:t>
            </a:r>
            <a:r>
              <a:rPr lang="nl-BE" dirty="0" err="1">
                <a:solidFill>
                  <a:schemeClr val="bg1"/>
                </a:solidFill>
              </a:rPr>
              <a:t>things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linked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each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other</a:t>
            </a:r>
            <a:r>
              <a:rPr lang="nl-BE" dirty="0">
                <a:solidFill>
                  <a:schemeClr val="bg1"/>
                </a:solidFill>
              </a:rPr>
              <a:t>?</a:t>
            </a:r>
          </a:p>
          <a:p>
            <a:pPr lvl="1" fontAlgn="base"/>
            <a:r>
              <a:rPr lang="nl-BE" dirty="0" err="1">
                <a:solidFill>
                  <a:schemeClr val="bg1"/>
                </a:solidFill>
              </a:rPr>
              <a:t>Which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things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belong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together</a:t>
            </a:r>
            <a:r>
              <a:rPr lang="nl-BE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29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3-tier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30415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5800F6-7A6C-4F21-A3DF-93393B49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 for today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9EC21B-015F-4AE7-9500-0D4D414D7D9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Dependencies and coupling</a:t>
            </a:r>
          </a:p>
          <a:p>
            <a:r>
              <a:rPr lang="en-GB" dirty="0"/>
              <a:t>DI principles + IOC containers</a:t>
            </a:r>
          </a:p>
          <a:p>
            <a:r>
              <a:rPr lang="en-GB" dirty="0"/>
              <a:t>Service locators</a:t>
            </a:r>
          </a:p>
          <a:p>
            <a:r>
              <a:rPr lang="en-GB" dirty="0"/>
              <a:t>Other techniques for object creation</a:t>
            </a:r>
          </a:p>
          <a:p>
            <a:r>
              <a:rPr lang="en-GB" dirty="0"/>
              <a:t>Architectural styles built around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66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4" y="692061"/>
            <a:ext cx="8829531" cy="438665"/>
          </a:xfrm>
        </p:spPr>
        <p:txBody>
          <a:bodyPr/>
          <a:lstStyle/>
          <a:p>
            <a:r>
              <a:rPr lang="en-US" dirty="0"/>
              <a:t>First answer on cohesion and coupling: 3 layered architecture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A629892-09B0-4E10-82C5-4FB387F4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4" y="1269904"/>
            <a:ext cx="6431252" cy="46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99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The concept of layers isn’t something new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Think about the OSI model in networking</a:t>
            </a:r>
          </a:p>
          <a:p>
            <a:r>
              <a:rPr lang="en-US" dirty="0"/>
              <a:t>Every layer is depends on the layer beneath it</a:t>
            </a:r>
          </a:p>
          <a:p>
            <a:r>
              <a:rPr lang="en-US" dirty="0"/>
              <a:t>Every layer delegates subtasks to the layer underneath it</a:t>
            </a:r>
          </a:p>
          <a:p>
            <a:r>
              <a:rPr lang="en-US" dirty="0"/>
              <a:t>At least 3 layers but there is no guidance on the number of layers that should be used</a:t>
            </a:r>
          </a:p>
          <a:p>
            <a:r>
              <a:rPr lang="en-US" dirty="0"/>
              <a:t>In real life, you can usually count the number of layers within an application by knowing the number of tech leads previously involved on the project 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Baklava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223032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The business </a:t>
            </a:r>
            <a:r>
              <a:rPr lang="nl-BE" dirty="0" err="1"/>
              <a:t>layer</a:t>
            </a:r>
            <a:r>
              <a:rPr lang="nl-BE" dirty="0"/>
              <a:t> </a:t>
            </a:r>
            <a:r>
              <a:rPr lang="nl-BE" dirty="0" err="1"/>
              <a:t>depends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data </a:t>
            </a:r>
            <a:r>
              <a:rPr lang="nl-BE" dirty="0" err="1"/>
              <a:t>layer</a:t>
            </a:r>
            <a:endParaRPr lang="nl-BE" dirty="0"/>
          </a:p>
          <a:p>
            <a:pPr fontAlgn="base"/>
            <a:r>
              <a:rPr lang="nl-BE" dirty="0"/>
              <a:t>Easy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 UI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Easy to pass business logic on purpose or accidentally and perform data access in UI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struggle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finding</a:t>
            </a:r>
            <a:r>
              <a:rPr lang="nl-BE" dirty="0"/>
              <a:t> correct </a:t>
            </a:r>
            <a:r>
              <a:rPr lang="nl-BE" dirty="0" err="1"/>
              <a:t>place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Product is built on top of a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which</a:t>
            </a:r>
            <a:r>
              <a:rPr lang="nl-BE" dirty="0"/>
              <a:t> </a:t>
            </a:r>
            <a:r>
              <a:rPr lang="nl-BE" dirty="0" err="1"/>
              <a:t>can</a:t>
            </a:r>
            <a:r>
              <a:rPr lang="nl-BE" dirty="0"/>
              <a:t> change over time(</a:t>
            </a:r>
            <a:r>
              <a:rPr lang="nl-BE" dirty="0" err="1"/>
              <a:t>asmx</a:t>
            </a:r>
            <a:r>
              <a:rPr lang="nl-BE" dirty="0"/>
              <a:t> → WCF)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Logic is </a:t>
            </a:r>
            <a:r>
              <a:rPr lang="nl-BE" dirty="0" err="1"/>
              <a:t>scattered</a:t>
            </a:r>
            <a:r>
              <a:rPr lang="nl-BE" dirty="0"/>
              <a:t>, hard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locate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Library </a:t>
            </a:r>
            <a:r>
              <a:rPr lang="nl-BE" dirty="0" err="1"/>
              <a:t>explosions</a:t>
            </a:r>
            <a:r>
              <a:rPr lang="nl-BE" dirty="0"/>
              <a:t>: easy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references</a:t>
            </a:r>
            <a:r>
              <a:rPr lang="nl-BE" dirty="0"/>
              <a:t> (log4net, </a:t>
            </a:r>
            <a:r>
              <a:rPr lang="nl-BE" dirty="0" err="1"/>
              <a:t>automapper</a:t>
            </a:r>
            <a:r>
              <a:rPr lang="nl-BE" dirty="0"/>
              <a:t>, IOC containers)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08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218590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First defined in four blogposts by Jeffrey Palermo​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http://jeffreypalermo.com/blog/the-onion-architecture-part-1/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http://jeffreypalermo.com/blog/the-onion-architecture-part-2/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http://jeffreypalermo.com/blog/the-onion-architecture-part-3/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http://jeffreypalermo.com/blog/onion-architecture-part-4-after-four-years/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Very similar to hexagonal architecture</a:t>
            </a:r>
          </a:p>
          <a:p>
            <a:r>
              <a:rPr lang="en-US" dirty="0"/>
              <a:t>Architectural pattern where the core object model is represented in a way that does not accept dependencies on less stable code</a:t>
            </a:r>
          </a:p>
          <a:p>
            <a:r>
              <a:rPr lang="en-US" dirty="0"/>
              <a:t>Switch the direction of dependencies</a:t>
            </a:r>
          </a:p>
        </p:txBody>
      </p:sp>
    </p:spTree>
    <p:extLst>
      <p:ext uri="{BB962C8B-B14F-4D97-AF65-F5344CB8AC3E}">
        <p14:creationId xmlns:p14="http://schemas.microsoft.com/office/powerpoint/2010/main" val="4151397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816D3B-CC86-4EF1-AA2B-84C79D89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773" y="624460"/>
            <a:ext cx="7948453" cy="5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33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The </a:t>
            </a:r>
            <a:r>
              <a:rPr lang="nl-BE" dirty="0" err="1"/>
              <a:t>application</a:t>
            </a:r>
            <a:r>
              <a:rPr lang="nl-BE" dirty="0"/>
              <a:t> is built </a:t>
            </a:r>
            <a:r>
              <a:rPr lang="nl-BE" dirty="0" err="1"/>
              <a:t>around</a:t>
            </a:r>
            <a:r>
              <a:rPr lang="nl-BE" dirty="0"/>
              <a:t> </a:t>
            </a:r>
            <a:r>
              <a:rPr lang="nl-BE" dirty="0" err="1"/>
              <a:t>an</a:t>
            </a:r>
            <a:r>
              <a:rPr lang="nl-BE" dirty="0"/>
              <a:t> independent object model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Inner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define</a:t>
            </a:r>
            <a:r>
              <a:rPr lang="nl-BE" dirty="0"/>
              <a:t> interfaces. Outer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implement</a:t>
            </a:r>
            <a:r>
              <a:rPr lang="nl-BE" dirty="0"/>
              <a:t> interfaces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Direction</a:t>
            </a:r>
            <a:r>
              <a:rPr lang="nl-BE" dirty="0"/>
              <a:t> of </a:t>
            </a:r>
            <a:r>
              <a:rPr lang="nl-BE" dirty="0" err="1"/>
              <a:t>coupling</a:t>
            </a:r>
            <a:r>
              <a:rPr lang="nl-BE" dirty="0"/>
              <a:t> is </a:t>
            </a:r>
            <a:r>
              <a:rPr lang="nl-BE" dirty="0" err="1"/>
              <a:t>toward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center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application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code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compiled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run </a:t>
            </a:r>
            <a:r>
              <a:rPr lang="nl-BE" dirty="0" err="1"/>
              <a:t>seperately</a:t>
            </a:r>
            <a:r>
              <a:rPr lang="nl-BE" dirty="0"/>
              <a:t> </a:t>
            </a:r>
            <a:r>
              <a:rPr lang="nl-BE" dirty="0" err="1"/>
              <a:t>from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. (TDD)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358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CORE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Everything</a:t>
            </a:r>
            <a:r>
              <a:rPr lang="nl-BE" dirty="0"/>
              <a:t> </a:t>
            </a:r>
            <a:r>
              <a:rPr lang="nl-BE" dirty="0" err="1"/>
              <a:t>unique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business: domain </a:t>
            </a:r>
            <a:r>
              <a:rPr lang="nl-BE" dirty="0" err="1"/>
              <a:t>models</a:t>
            </a:r>
            <a:r>
              <a:rPr lang="nl-BE" dirty="0"/>
              <a:t>, </a:t>
            </a:r>
            <a:r>
              <a:rPr lang="nl-BE" dirty="0" err="1"/>
              <a:t>validation</a:t>
            </a:r>
            <a:r>
              <a:rPr lang="nl-BE" dirty="0"/>
              <a:t> </a:t>
            </a:r>
            <a:r>
              <a:rPr lang="nl-BE" dirty="0" err="1"/>
              <a:t>rules</a:t>
            </a:r>
            <a:r>
              <a:rPr lang="nl-BE" dirty="0"/>
              <a:t>, </a:t>
            </a:r>
            <a:r>
              <a:rPr lang="nl-BE" dirty="0" err="1"/>
              <a:t>workflows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Defines</a:t>
            </a:r>
            <a:r>
              <a:rPr lang="nl-BE" dirty="0"/>
              <a:t> </a:t>
            </a:r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technical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as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references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code: WCF, MVC, EF</a:t>
            </a:r>
            <a:r>
              <a:rPr lang="en-US" dirty="0"/>
              <a:t>​, </a:t>
            </a:r>
            <a:r>
              <a:rPr lang="en-US" dirty="0" err="1"/>
              <a:t>gRPC</a:t>
            </a:r>
            <a:r>
              <a:rPr lang="en-US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4998693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INFRASTRUCTURE</a:t>
            </a:r>
          </a:p>
          <a:p>
            <a:pPr fontAlgn="base"/>
            <a:r>
              <a:rPr lang="nl-BE" dirty="0" err="1"/>
              <a:t>Provide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CORE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Call web services, acces database, </a:t>
            </a:r>
            <a:r>
              <a:rPr lang="nl-BE" dirty="0" err="1"/>
              <a:t>logging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 </a:t>
            </a:r>
            <a:r>
              <a:rPr lang="nl-BE" dirty="0" err="1"/>
              <a:t>belongs</a:t>
            </a:r>
            <a:r>
              <a:rPr lang="nl-BE" dirty="0"/>
              <a:t> here  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503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DEPENDENCY RESOLUTION</a:t>
            </a:r>
          </a:p>
          <a:p>
            <a:pPr fontAlgn="base"/>
            <a:r>
              <a:rPr lang="nl-BE" dirty="0" err="1"/>
              <a:t>Thin</a:t>
            </a:r>
            <a:r>
              <a:rPr lang="nl-BE" dirty="0"/>
              <a:t> </a:t>
            </a:r>
            <a:r>
              <a:rPr lang="nl-BE" dirty="0" err="1"/>
              <a:t>layer</a:t>
            </a:r>
            <a:r>
              <a:rPr lang="nl-BE" dirty="0"/>
              <a:t>, </a:t>
            </a:r>
            <a:r>
              <a:rPr lang="nl-BE" dirty="0" err="1"/>
              <a:t>contains</a:t>
            </a:r>
            <a:r>
              <a:rPr lang="nl-BE" dirty="0"/>
              <a:t> no logic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Wires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interfaces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Runs startup/</a:t>
            </a:r>
            <a:r>
              <a:rPr lang="nl-BE" dirty="0" err="1"/>
              <a:t>configuration</a:t>
            </a:r>
            <a:r>
              <a:rPr lang="nl-BE" dirty="0"/>
              <a:t> logic (bootstrapper)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327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4" name="Picture 2" descr=".Net Core 2.0, ASP.NET Core 2.0, Entity Framework Core 2.0 ...">
            <a:extLst>
              <a:ext uri="{FF2B5EF4-FFF2-40B4-BE49-F238E27FC236}">
                <a16:creationId xmlns:a16="http://schemas.microsoft.com/office/drawing/2014/main" id="{03416B35-0663-4692-A2CE-FE6DECC434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19278" r="11576"/>
          <a:stretch/>
        </p:blipFill>
        <p:spPr bwMode="auto">
          <a:xfrm>
            <a:off x="1850571" y="1357981"/>
            <a:ext cx="8490857" cy="46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202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3">
            <a:extLst>
              <a:ext uri="{FF2B5EF4-FFF2-40B4-BE49-F238E27FC236}">
                <a16:creationId xmlns:a16="http://schemas.microsoft.com/office/drawing/2014/main" id="{001C172F-15A7-4194-B5E9-A6B297151D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812" b="10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91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poetry reader</a:t>
            </a:r>
          </a:p>
        </p:txBody>
      </p:sp>
    </p:spTree>
    <p:extLst>
      <p:ext uri="{BB962C8B-B14F-4D97-AF65-F5344CB8AC3E}">
        <p14:creationId xmlns:p14="http://schemas.microsoft.com/office/powerpoint/2010/main" val="29596364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True </a:t>
            </a:r>
            <a:r>
              <a:rPr lang="nl-BE" dirty="0" err="1"/>
              <a:t>loose</a:t>
            </a:r>
            <a:r>
              <a:rPr lang="nl-BE" dirty="0"/>
              <a:t> </a:t>
            </a:r>
            <a:r>
              <a:rPr lang="nl-BE" dirty="0" err="1"/>
              <a:t>coupling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need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shared </a:t>
            </a:r>
            <a:r>
              <a:rPr lang="nl-BE" dirty="0" err="1"/>
              <a:t>utillities</a:t>
            </a:r>
            <a:r>
              <a:rPr lang="nl-BE" dirty="0"/>
              <a:t> </a:t>
            </a:r>
            <a:r>
              <a:rPr lang="nl-BE" dirty="0" err="1"/>
              <a:t>projects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Compiler </a:t>
            </a:r>
            <a:r>
              <a:rPr lang="nl-BE" dirty="0" err="1"/>
              <a:t>enforces</a:t>
            </a:r>
            <a:r>
              <a:rPr lang="nl-BE" dirty="0"/>
              <a:t> </a:t>
            </a:r>
            <a:r>
              <a:rPr lang="nl-BE" dirty="0" err="1"/>
              <a:t>dependencies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, </a:t>
            </a:r>
            <a:r>
              <a:rPr lang="nl-BE" dirty="0" err="1"/>
              <a:t>impossible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UI </a:t>
            </a:r>
            <a:r>
              <a:rPr lang="nl-BE" dirty="0" err="1"/>
              <a:t>and</a:t>
            </a:r>
            <a:r>
              <a:rPr lang="nl-BE" dirty="0"/>
              <a:t> data access </a:t>
            </a:r>
            <a:r>
              <a:rPr lang="nl-BE" dirty="0" err="1"/>
              <a:t>become</a:t>
            </a:r>
            <a:r>
              <a:rPr lang="nl-BE" dirty="0"/>
              <a:t> smaller,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related</a:t>
            </a:r>
            <a:r>
              <a:rPr lang="nl-BE" dirty="0"/>
              <a:t> stuff in </a:t>
            </a:r>
            <a:r>
              <a:rPr lang="nl-BE" dirty="0" err="1"/>
              <a:t>there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know</a:t>
            </a:r>
            <a:r>
              <a:rPr lang="nl-BE" dirty="0"/>
              <a:t> </a:t>
            </a:r>
            <a:r>
              <a:rPr lang="nl-BE" dirty="0" err="1"/>
              <a:t>where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code (easy model)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Software is portable </a:t>
            </a:r>
            <a:r>
              <a:rPr lang="nl-BE" dirty="0" err="1"/>
              <a:t>not</a:t>
            </a:r>
            <a:r>
              <a:rPr lang="nl-BE" dirty="0"/>
              <a:t> </a:t>
            </a:r>
            <a:r>
              <a:rPr lang="nl-BE" dirty="0" err="1"/>
              <a:t>dependent</a:t>
            </a:r>
            <a:r>
              <a:rPr lang="nl-BE" dirty="0"/>
              <a:t> on </a:t>
            </a:r>
            <a:r>
              <a:rPr lang="nl-BE" dirty="0" err="1"/>
              <a:t>technology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147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Excercises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185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Think about the structure of you solution, this impacts your deployments and maintenance</a:t>
            </a:r>
          </a:p>
          <a:p>
            <a:r>
              <a:rPr lang="en-US" dirty="0"/>
              <a:t>Don’t use too many layers</a:t>
            </a:r>
          </a:p>
          <a:p>
            <a:pPr marL="342265" indent="-342265"/>
            <a:r>
              <a:rPr lang="en-US" dirty="0"/>
              <a:t>Don’t couple to a delivery mechanism like the web or an implementation detail like a database</a:t>
            </a:r>
          </a:p>
          <a:p>
            <a:r>
              <a:rPr lang="en-US" dirty="0"/>
              <a:t>Protect your domain, this is the important stuff</a:t>
            </a:r>
          </a:p>
          <a:p>
            <a:r>
              <a:rPr lang="en-US" dirty="0"/>
              <a:t>Make the UI, database and other infrastructure a plugin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099656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Learning journey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342265" indent="-342265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https://www.youtube.com/user/IAmTimCorey/videos</a:t>
            </a:r>
            <a:r>
              <a:rPr lang="en-US" dirty="0"/>
              <a:t> (</a:t>
            </a:r>
            <a:r>
              <a:rPr lang="en-US" dirty="0" err="1"/>
              <a:t>IAmTimCore</a:t>
            </a:r>
            <a:r>
              <a:rPr lang="en-US" dirty="0"/>
              <a:t>)</a:t>
            </a:r>
          </a:p>
          <a:p>
            <a:pPr marL="342265" indent="-342265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https://www.pluralsight.com/courses/inversion-of-control</a:t>
            </a:r>
            <a:r>
              <a:rPr lang="en-US" dirty="0"/>
              <a:t> (</a:t>
            </a:r>
            <a:r>
              <a:rPr lang="en-US" dirty="0" err="1"/>
              <a:t>PluralSight</a:t>
            </a:r>
            <a:r>
              <a:rPr lang="en-US" dirty="0"/>
              <a:t>)</a:t>
            </a:r>
          </a:p>
          <a:p>
            <a:pPr marL="342265" indent="-342265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https://docs.microsoft.com/en-us/aspnet/core/fundamentals/dependency-injection</a:t>
            </a:r>
          </a:p>
          <a:p>
            <a:pPr marL="342265" indent="-342265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https://channel9.msdn.com/Shows/Visual-Studio-Toolbox/Dependency-Injection</a:t>
            </a:r>
            <a:r>
              <a:rPr lang="en-US" dirty="0"/>
              <a:t> (Channel 9)</a:t>
            </a:r>
          </a:p>
          <a:p>
            <a:pPr marL="342265" indent="-342265"/>
            <a:r>
              <a:rPr lang="en-US" dirty="0"/>
              <a:t>https://sourcemaking.com/design_patterns/creational_patterns</a:t>
            </a:r>
          </a:p>
          <a:p>
            <a:pPr marL="342265" indent="-342265"/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https://www.youtube.com/watch?v=th4AgBcrEHA</a:t>
            </a:r>
            <a:r>
              <a:rPr lang="en-US" dirty="0"/>
              <a:t> (Alistair Cockburn about hexagonal architecture)</a:t>
            </a:r>
          </a:p>
          <a:p>
            <a:pPr marL="342265" indent="-342265"/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https://dzone.com/articles/hexagonal-architecture-is-powerful</a:t>
            </a:r>
            <a:r>
              <a:rPr lang="en-US" dirty="0"/>
              <a:t> (</a:t>
            </a:r>
            <a:r>
              <a:rPr lang="en-US" dirty="0" err="1"/>
              <a:t>Dzone</a:t>
            </a:r>
            <a:r>
              <a:rPr lang="en-US" dirty="0"/>
              <a:t>)</a:t>
            </a:r>
          </a:p>
          <a:p>
            <a:pPr marL="342265" indent="-342265"/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https://jeffreypalermo.com/2008/07/the-onion-architecture-part-1/</a:t>
            </a:r>
            <a:r>
              <a:rPr lang="en-US" dirty="0"/>
              <a:t> (Jeffrey Palermo)</a:t>
            </a:r>
          </a:p>
          <a:p>
            <a:pPr marL="342265" indent="-342265"/>
            <a:r>
              <a:rPr lang="en-US" sz="19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https://youtu.be/IAcxetnsiCQ</a:t>
            </a:r>
            <a:r>
              <a:rPr lang="en-US" sz="1900" dirty="0"/>
              <a:t> (Ian Cooper about Onion and Ports and adapters in .NET core)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52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B405B22-3D55-4989-95FB-42783CEE5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29115" r="2941" b="23266"/>
          <a:stretch/>
        </p:blipFill>
        <p:spPr bwMode="auto">
          <a:xfrm>
            <a:off x="1231426" y="1298717"/>
            <a:ext cx="9729147" cy="47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100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854CD38-0842-4D49-BC02-786745056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22631" r="2049" b="3357"/>
          <a:stretch/>
        </p:blipFill>
        <p:spPr bwMode="auto">
          <a:xfrm>
            <a:off x="574955" y="1411473"/>
            <a:ext cx="11042090" cy="45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49594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3" id="{2546C19D-91F2-1944-9342-400447D981D9}" vid="{8EA44C01-04B1-234F-9DAB-B171A3C495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bcategorieDocument xmlns="51ae2220-a131-4b86-976a-ffb99d33527b">13</SubcategorieDocument>
    <CategorieDocument xmlns="51ae2220-a131-4b86-976a-ffb99d33527b">16</CategorieDocumen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lgemeen document" ma:contentTypeID="0x01010020A4786EB02F0048A931E391524AFCF800F04D0C736EAAA144A162CB0A954C483D" ma:contentTypeVersion="14" ma:contentTypeDescription="Create a new document." ma:contentTypeScope="" ma:versionID="9bf20fae74b8fa4b078751662a08a33f">
  <xsd:schema xmlns:xsd="http://www.w3.org/2001/XMLSchema" xmlns:xs="http://www.w3.org/2001/XMLSchema" xmlns:p="http://schemas.microsoft.com/office/2006/metadata/properties" xmlns:ns2="51ae2220-a131-4b86-976a-ffb99d33527b" xmlns:ns3="03ee1ef6-c014-4d11-9f9c-3b8993edb078" targetNamespace="http://schemas.microsoft.com/office/2006/metadata/properties" ma:root="true" ma:fieldsID="caa38d4bac36a126df88bcd0981d7651" ns2:_="" ns3:_="">
    <xsd:import namespace="51ae2220-a131-4b86-976a-ffb99d33527b"/>
    <xsd:import namespace="03ee1ef6-c014-4d11-9f9c-3b8993edb078"/>
    <xsd:element name="properties">
      <xsd:complexType>
        <xsd:sequence>
          <xsd:element name="documentManagement">
            <xsd:complexType>
              <xsd:all>
                <xsd:element ref="ns2:CategorieDocument"/>
                <xsd:element ref="ns2:SubcategorieDocument"/>
                <xsd:element ref="ns3:MediaServiceDateTaken" minOccurs="0"/>
                <xsd:element ref="ns2:SharedWithUsers" minOccurs="0"/>
                <xsd:element ref="ns2:SharedWithDetail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e2220-a131-4b86-976a-ffb99d33527b" elementFormDefault="qualified">
    <xsd:import namespace="http://schemas.microsoft.com/office/2006/documentManagement/types"/>
    <xsd:import namespace="http://schemas.microsoft.com/office/infopath/2007/PartnerControls"/>
    <xsd:element name="CategorieDocument" ma:index="2" ma:displayName="CategorieDocument" ma:list="{fd37d720-2fcf-4ea1-8642-52b556ae3cde}" ma:internalName="CategorieDocument" ma:readOnly="false" ma:showField="Title" ma:web="51ae2220-a131-4b86-976a-ffb99d33527b">
      <xsd:simpleType>
        <xsd:restriction base="dms:Lookup"/>
      </xsd:simpleType>
    </xsd:element>
    <xsd:element name="SubcategorieDocument" ma:index="3" ma:displayName="SubcategorieDocument" ma:list="{ad5940a4-72fa-4af7-8f26-8c0d4a288a3c}" ma:internalName="SubcategorieDocument" ma:readOnly="false" ma:showField="Title" ma:web="51ae2220-a131-4b86-976a-ffb99d33527b">
      <xsd:simpleType>
        <xsd:restriction base="dms:Lookup"/>
      </xsd:simpleType>
    </xsd:element>
    <xsd:element name="SharedWithUsers" ma:index="11" nillable="true" ma:displayName="Gedeeld met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Gedeeld met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ee1ef6-c014-4d11-9f9c-3b8993edb07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hidden="true" ma:internalName="MediaServiceOCR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hidden="true" ma:internalName="MediaServiceKeyPoint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EDDF77-42A0-4CA7-95CB-846A47F35EE3}">
  <ds:schemaRefs>
    <ds:schemaRef ds:uri="http://schemas.microsoft.com/office/2006/metadata/properties"/>
    <ds:schemaRef ds:uri="http://schemas.microsoft.com/office/infopath/2007/PartnerControls"/>
    <ds:schemaRef ds:uri="51ae2220-a131-4b86-976a-ffb99d33527b"/>
  </ds:schemaRefs>
</ds:datastoreItem>
</file>

<file path=customXml/itemProps2.xml><?xml version="1.0" encoding="utf-8"?>
<ds:datastoreItem xmlns:ds="http://schemas.openxmlformats.org/officeDocument/2006/customXml" ds:itemID="{BFEA0E2B-E075-488F-ADB2-9C4A3C3552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18E09A-4F9D-4388-B348-E9D30D9B12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ae2220-a131-4b86-976a-ffb99d33527b"/>
    <ds:schemaRef ds:uri="03ee1ef6-c014-4d11-9f9c-3b8993edb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Axxes-PPT-Sjabloon-16.9 (1)</Template>
  <TotalTime>338</TotalTime>
  <Words>2348</Words>
  <Application>Microsoft Macintosh PowerPoint</Application>
  <PresentationFormat>Widescreen</PresentationFormat>
  <Paragraphs>366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Objektiv Mk1</vt:lpstr>
      <vt:lpstr>Objektiv Mk1 Light</vt:lpstr>
      <vt:lpstr>Objektiv Mk1 Medium</vt:lpstr>
      <vt:lpstr>Objektiv Mk1 Thin</vt:lpstr>
      <vt:lpstr>Wingdings</vt:lpstr>
      <vt:lpstr>Kantoorthema</vt:lpstr>
      <vt:lpstr>Dependency Injection</vt:lpstr>
      <vt:lpstr>Who am I?</vt:lpstr>
      <vt:lpstr>Who are you?</vt:lpstr>
      <vt:lpstr>Practical</vt:lpstr>
      <vt:lpstr>SOLID</vt:lpstr>
      <vt:lpstr>Agenda for today</vt:lpstr>
      <vt:lpstr>.NET App models</vt:lpstr>
      <vt:lpstr>.NET App models</vt:lpstr>
      <vt:lpstr>.NET App models</vt:lpstr>
      <vt:lpstr>.NET App models</vt:lpstr>
      <vt:lpstr>ASP .NET Core</vt:lpstr>
      <vt:lpstr>Inversion of control isn’t hard</vt:lpstr>
      <vt:lpstr>Why coupling is bad? </vt:lpstr>
      <vt:lpstr>Embrace abstraction</vt:lpstr>
      <vt:lpstr>Embrace abstraction</vt:lpstr>
      <vt:lpstr>Remember this</vt:lpstr>
      <vt:lpstr>Embrace abstraction</vt:lpstr>
      <vt:lpstr>Embrace abstraction</vt:lpstr>
      <vt:lpstr>Demo DI.Essentials.Coupled, DI.Essentials.Abstraction, DI.Essentials.UnitTests</vt:lpstr>
      <vt:lpstr>Object creation (IOC)</vt:lpstr>
      <vt:lpstr>DI container</vt:lpstr>
      <vt:lpstr>DI container</vt:lpstr>
      <vt:lpstr>DI container</vt:lpstr>
      <vt:lpstr>DI container</vt:lpstr>
      <vt:lpstr>Demo PoorMansContainer</vt:lpstr>
      <vt:lpstr>Ninject</vt:lpstr>
      <vt:lpstr>Castle Windsor</vt:lpstr>
      <vt:lpstr>Autofac</vt:lpstr>
      <vt:lpstr>Microsoft Dependency Injection</vt:lpstr>
      <vt:lpstr>Demo DI.Containers.*</vt:lpstr>
      <vt:lpstr>Which container?</vt:lpstr>
      <vt:lpstr>Which container?</vt:lpstr>
      <vt:lpstr>Benchmarks</vt:lpstr>
      <vt:lpstr>Which container?</vt:lpstr>
      <vt:lpstr>Instance lifetime</vt:lpstr>
      <vt:lpstr>Instance lifetime</vt:lpstr>
      <vt:lpstr>Instance lifetime</vt:lpstr>
      <vt:lpstr>Modules</vt:lpstr>
      <vt:lpstr>Multiple constructors</vt:lpstr>
      <vt:lpstr>Post-construction resolve</vt:lpstr>
      <vt:lpstr>PowerPoint Presentation</vt:lpstr>
      <vt:lpstr>ASP .NET Core</vt:lpstr>
      <vt:lpstr>Demo ASP Net Core DI</vt:lpstr>
      <vt:lpstr>PowerPoint Presentation</vt:lpstr>
      <vt:lpstr>Service locator</vt:lpstr>
      <vt:lpstr>Service locator anti-pattern</vt:lpstr>
      <vt:lpstr>Demo service locator</vt:lpstr>
      <vt:lpstr>Factory pattern</vt:lpstr>
      <vt:lpstr>Demo factory pattern</vt:lpstr>
      <vt:lpstr>Conclusion</vt:lpstr>
      <vt:lpstr>The problem</vt:lpstr>
      <vt:lpstr>PowerPoint Presentation</vt:lpstr>
      <vt:lpstr>PowerPoint Presentation</vt:lpstr>
      <vt:lpstr>PowerPoint Presentation</vt:lpstr>
      <vt:lpstr>Because</vt:lpstr>
      <vt:lpstr>A good solution</vt:lpstr>
      <vt:lpstr>Companies try to solve this in different ways</vt:lpstr>
      <vt:lpstr>Architectural patterns</vt:lpstr>
      <vt:lpstr>3-tier architecture</vt:lpstr>
      <vt:lpstr>First answer on cohesion and coupling: 3 layered architecture</vt:lpstr>
      <vt:lpstr>3 layered architecture</vt:lpstr>
      <vt:lpstr>3 layered architecture</vt:lpstr>
      <vt:lpstr>Onion architecture</vt:lpstr>
      <vt:lpstr>Onion architecture</vt:lpstr>
      <vt:lpstr>PowerPoint Presentation</vt:lpstr>
      <vt:lpstr>Onion architecture</vt:lpstr>
      <vt:lpstr>Onion architecture</vt:lpstr>
      <vt:lpstr>Onion architecture</vt:lpstr>
      <vt:lpstr>Onion architecture</vt:lpstr>
      <vt:lpstr>PowerPoint Presentation</vt:lpstr>
      <vt:lpstr>Demo poetry reader</vt:lpstr>
      <vt:lpstr>Onion architecture</vt:lpstr>
      <vt:lpstr>Excercises</vt:lpstr>
      <vt:lpstr>Conclusion</vt:lpstr>
      <vt:lpstr>Learning journey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Dependency Injection</dc:title>
  <dc:creator>Lode Kennes</dc:creator>
  <cp:lastModifiedBy>Lode Kennes</cp:lastModifiedBy>
  <cp:revision>12</cp:revision>
  <dcterms:created xsi:type="dcterms:W3CDTF">2021-08-25T19:34:48Z</dcterms:created>
  <dcterms:modified xsi:type="dcterms:W3CDTF">2024-02-26T19:54:32Z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0x01010020A4786EB02F0048A931E391524AFCF800F04D0C736EAAA144A162CB0A954C483D</vt:lpwstr>
  </property>
</Properties>
</file>